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2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4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7.mp4"/><Relationship Id="rId7" Type="http://schemas.openxmlformats.org/officeDocument/2006/relationships/image" Target="../media/image2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uler%E2%80%93Bernoulli_beam_theory" TargetMode="External"/><Relationship Id="rId3" Type="http://schemas.microsoft.com/office/2007/relationships/media" Target="../media/media2.wav"/><Relationship Id="rId7" Type="http://schemas.openxmlformats.org/officeDocument/2006/relationships/image" Target="../media/image4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openxmlformats.org/officeDocument/2006/relationships/hyperlink" Target="https://www.youtube.com/watch?v=x5Auq36vT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Flexural_rigidit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ending_stiffnes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doi.org/10.1073/pnas.211724111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www.acs.psu.edu/drussell/Demos/Dispersion/Flexura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lyam.org/georgia2001/02_Singing_saw_Nona_Karalashvili_Maxim_Matosov_9-14_Georgia_IYPT_2001.pdf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doi.org/10.1073/pnas.2117241119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wav"/><Relationship Id="rId7" Type="http://schemas.openxmlformats.org/officeDocument/2006/relationships/image" Target="../media/image2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Ondřej Sedláček</a:t>
            </a:r>
          </a:p>
          <a:p>
            <a:r>
              <a:rPr lang="en-US" dirty="0"/>
              <a:t>For team GCHD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</a:t>
            </a:r>
            <a:r>
              <a:rPr lang="cs-CZ" dirty="0"/>
              <a:t> </a:t>
            </a:r>
            <a:r>
              <a:rPr lang="en-US" dirty="0"/>
              <a:t>Sounding</a:t>
            </a:r>
            <a:r>
              <a:rPr lang="cs-CZ" dirty="0"/>
              <a:t> Plate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C55B-85C4-386E-D92E-D35137ED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Flexural wave velocity confirmation</a:t>
            </a:r>
          </a:p>
        </p:txBody>
      </p:sp>
      <p:pic>
        <p:nvPicPr>
          <p:cNvPr id="9" name="Content Placeholder 8" descr="A diagram of a wave&#10;&#10;Description automatically generated">
            <a:extLst>
              <a:ext uri="{FF2B5EF4-FFF2-40B4-BE49-F238E27FC236}">
                <a16:creationId xmlns:a16="http://schemas.microsoft.com/office/drawing/2014/main" id="{625902FB-7252-FDFE-7F70-99A572D24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4" y="1824479"/>
            <a:ext cx="6223000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4D268-D25E-394F-650A-F2CB094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B6FE4-38C3-9B7A-2B80-FAEC2837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C2EA5-5AAD-48B0-3ED7-80C7C090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1789DB-94EF-A477-BACB-4DEB1690C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pic>
        <p:nvPicPr>
          <p:cNvPr id="10" name="20240319_095435">
            <a:hlinkClick r:id="" action="ppaction://media"/>
            <a:extLst>
              <a:ext uri="{FF2B5EF4-FFF2-40B4-BE49-F238E27FC236}">
                <a16:creationId xmlns:a16="http://schemas.microsoft.com/office/drawing/2014/main" id="{D3827DBC-0EE2-DB22-B124-9A92E7E88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251" y="1849405"/>
            <a:ext cx="2472271" cy="4395148"/>
          </a:xfrm>
          <a:prstGeom prst="rect">
            <a:avLst/>
          </a:prstGeom>
        </p:spPr>
      </p:pic>
      <p:pic>
        <p:nvPicPr>
          <p:cNvPr id="11" name="20240319_095508">
            <a:hlinkClick r:id="" action="ppaction://media"/>
            <a:extLst>
              <a:ext uri="{FF2B5EF4-FFF2-40B4-BE49-F238E27FC236}">
                <a16:creationId xmlns:a16="http://schemas.microsoft.com/office/drawing/2014/main" id="{64EB6F5E-13B2-8816-5EA8-EB13093DF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47512" y="1849405"/>
            <a:ext cx="2472272" cy="439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F51DAC-933E-F105-4067-17F8A133E131}"/>
              </a:ext>
            </a:extLst>
          </p:cNvPr>
          <p:cNvSpPr txBox="1"/>
          <p:nvPr/>
        </p:nvSpPr>
        <p:spPr>
          <a:xfrm>
            <a:off x="620251" y="1399659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2nd harmonic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E9914-5169-B1E1-A7DB-EAE5444198C8}"/>
              </a:ext>
            </a:extLst>
          </p:cNvPr>
          <p:cNvSpPr txBox="1"/>
          <p:nvPr/>
        </p:nvSpPr>
        <p:spPr>
          <a:xfrm>
            <a:off x="3447512" y="13996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3rd harmonic</a:t>
            </a:r>
          </a:p>
        </p:txBody>
      </p:sp>
    </p:spTree>
    <p:extLst>
      <p:ext uri="{BB962C8B-B14F-4D97-AF65-F5344CB8AC3E}">
        <p14:creationId xmlns:p14="http://schemas.microsoft.com/office/powerpoint/2010/main" val="22804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C832-8B22-9022-EB88-CAB625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Resonant frequency while bending</a:t>
            </a:r>
          </a:p>
        </p:txBody>
      </p:sp>
      <p:pic>
        <p:nvPicPr>
          <p:cNvPr id="9" name="Content Placeholder 8" descr="A graph of a curve&#10;&#10;Description automatically generated">
            <a:extLst>
              <a:ext uri="{FF2B5EF4-FFF2-40B4-BE49-F238E27FC236}">
                <a16:creationId xmlns:a16="http://schemas.microsoft.com/office/drawing/2014/main" id="{D615D7F9-9EC0-6D27-8ADC-6FCB66B6C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4" y="1333969"/>
            <a:ext cx="5448959" cy="40867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687D0-C2BD-1334-EACF-26FB3E7C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E3862-A796-5F45-691F-9C876DAA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F8D9-5F1E-0C61-379B-1983D541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128F9-A05F-4E12-4706-EA3B961C34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01D01-CAD2-4FD8-3BEC-9DF6E536683B}"/>
              </a:ext>
            </a:extLst>
          </p:cNvPr>
          <p:cNvSpPr txBox="1"/>
          <p:nvPr/>
        </p:nvSpPr>
        <p:spPr>
          <a:xfrm>
            <a:off x="5854513" y="1543288"/>
            <a:ext cx="5859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measured curvature was changed to match a defined </a:t>
            </a:r>
            <a:r>
              <a:rPr lang="en-US" b="1" dirty="0"/>
              <a:t>excitation frequency </a:t>
            </a:r>
            <a:r>
              <a:rPr lang="en-US" dirty="0"/>
              <a:t>in two configurations: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Hanging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Standin</a:t>
            </a:r>
            <a:r>
              <a:rPr lang="cs-CZ" dirty="0"/>
              <a:t>g</a:t>
            </a:r>
            <a:endParaRPr lang="en-US" dirty="0"/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9A46DD46-5EDC-990C-4DFE-9C4030821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01" y="3165751"/>
            <a:ext cx="4896699" cy="3146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0D08-476E-EC8B-8F8D-498943167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950" y="2977116"/>
            <a:ext cx="1971066" cy="1200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2C6FB1-A351-F336-82F0-D2448122A087}"/>
              </a:ext>
            </a:extLst>
          </p:cNvPr>
          <p:cNvSpPr txBox="1"/>
          <p:nvPr/>
        </p:nvSpPr>
        <p:spPr>
          <a:xfrm>
            <a:off x="852549" y="5558469"/>
            <a:ext cx="367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Material</a:t>
            </a:r>
            <a:r>
              <a:rPr lang="cs-CZ" dirty="0"/>
              <a:t>: 70cm x 50cm x 1mm </a:t>
            </a:r>
            <a:r>
              <a:rPr lang="cs-CZ" dirty="0" err="1"/>
              <a:t>plastic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8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E5E3-B7F7-6598-2D7C-B74F22DC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9D50-9743-1989-34A2-162F90E0D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cause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sound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fast </a:t>
            </a:r>
            <a:r>
              <a:rPr lang="cs-CZ" b="1" dirty="0" err="1"/>
              <a:t>snap</a:t>
            </a:r>
            <a:r>
              <a:rPr lang="cs-CZ" b="1" dirty="0"/>
              <a:t> </a:t>
            </a:r>
            <a:r>
              <a:rPr lang="cs-CZ" b="1" dirty="0" err="1"/>
              <a:t>throught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position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no </a:t>
            </a:r>
            <a:r>
              <a:rPr lang="cs-CZ" dirty="0" err="1"/>
              <a:t>curvature</a:t>
            </a:r>
            <a:endParaRPr lang="cs-CZ" dirty="0"/>
          </a:p>
          <a:p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been</a:t>
            </a:r>
            <a:r>
              <a:rPr lang="cs-CZ" dirty="0"/>
              <a:t> </a:t>
            </a:r>
            <a:r>
              <a:rPr lang="cs-CZ" dirty="0" err="1"/>
              <a:t>able</a:t>
            </a:r>
            <a:r>
              <a:rPr lang="cs-CZ" dirty="0"/>
              <a:t> to </a:t>
            </a:r>
            <a:r>
              <a:rPr lang="cs-CZ" dirty="0" err="1"/>
              <a:t>explain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causes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pitch</a:t>
            </a:r>
            <a:r>
              <a:rPr lang="cs-CZ" dirty="0"/>
              <a:t> </a:t>
            </a:r>
            <a:r>
              <a:rPr lang="cs-CZ" dirty="0" err="1"/>
              <a:t>shifting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are:</a:t>
            </a:r>
          </a:p>
          <a:p>
            <a:pPr marL="749808" lvl="1" indent="-457200">
              <a:buFont typeface="+mj-lt"/>
              <a:buAutoNum type="arabicPeriod"/>
            </a:pPr>
            <a:r>
              <a:rPr lang="cs-CZ" dirty="0" err="1"/>
              <a:t>Change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bending</a:t>
            </a:r>
            <a:r>
              <a:rPr lang="cs-CZ" b="1" dirty="0"/>
              <a:t> </a:t>
            </a:r>
            <a:r>
              <a:rPr lang="cs-CZ" b="1" dirty="0" err="1"/>
              <a:t>stiffness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curvature</a:t>
            </a:r>
            <a:endParaRPr lang="cs-CZ" dirty="0"/>
          </a:p>
          <a:p>
            <a:pPr marL="749808" lvl="1" indent="-457200">
              <a:buFont typeface="+mj-lt"/>
              <a:buAutoNum type="arabicPeriod"/>
            </a:pPr>
            <a:r>
              <a:rPr lang="cs-CZ" b="1" dirty="0" err="1"/>
              <a:t>Dispersive</a:t>
            </a:r>
            <a:r>
              <a:rPr lang="cs-CZ" dirty="0"/>
              <a:t> </a:t>
            </a:r>
            <a:r>
              <a:rPr lang="cs-CZ" dirty="0" err="1"/>
              <a:t>behaviour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flexural</a:t>
            </a:r>
            <a:r>
              <a:rPr lang="cs-CZ" dirty="0"/>
              <a:t> </a:t>
            </a:r>
            <a:r>
              <a:rPr lang="cs-CZ" dirty="0" err="1"/>
              <a:t>waves</a:t>
            </a:r>
            <a:endParaRPr lang="cs-CZ" dirty="0"/>
          </a:p>
          <a:p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been</a:t>
            </a:r>
            <a:r>
              <a:rPr lang="cs-CZ" dirty="0"/>
              <a:t> </a:t>
            </a:r>
            <a:r>
              <a:rPr lang="cs-CZ" dirty="0" err="1"/>
              <a:t>able</a:t>
            </a:r>
            <a:r>
              <a:rPr lang="cs-CZ" dirty="0"/>
              <a:t> to </a:t>
            </a:r>
            <a:r>
              <a:rPr lang="cs-CZ" dirty="0" err="1"/>
              <a:t>measure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change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pitch</a:t>
            </a:r>
            <a:r>
              <a:rPr lang="cs-CZ" b="1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dirty="0" err="1"/>
              <a:t>spectrogram</a:t>
            </a:r>
            <a:endParaRPr lang="cs-CZ" dirty="0"/>
          </a:p>
          <a:p>
            <a:r>
              <a:rPr lang="cs-CZ" dirty="0" err="1"/>
              <a:t>Lastly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b="1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relationship</a:t>
            </a:r>
            <a:r>
              <a:rPr lang="cs-CZ" dirty="0"/>
              <a:t> </a:t>
            </a:r>
            <a:r>
              <a:rPr lang="cs-CZ" dirty="0" err="1"/>
              <a:t>between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resonant</a:t>
            </a:r>
            <a:r>
              <a:rPr lang="cs-CZ" b="1" dirty="0"/>
              <a:t> </a:t>
            </a:r>
            <a:r>
              <a:rPr lang="cs-CZ" b="1" dirty="0" err="1"/>
              <a:t>frequency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curvature</a:t>
            </a:r>
            <a:endParaRPr lang="cs-CZ" b="1" dirty="0"/>
          </a:p>
          <a:p>
            <a:endParaRPr lang="cs-CZ" b="1" dirty="0"/>
          </a:p>
          <a:p>
            <a:r>
              <a:rPr lang="cs-CZ" b="1" dirty="0" err="1"/>
              <a:t>Next</a:t>
            </a:r>
            <a:r>
              <a:rPr lang="cs-CZ" b="1" dirty="0"/>
              <a:t> </a:t>
            </a:r>
            <a:r>
              <a:rPr lang="cs-CZ" b="1" dirty="0" err="1"/>
              <a:t>plans</a:t>
            </a:r>
            <a:r>
              <a:rPr lang="cs-CZ" b="1" dirty="0"/>
              <a:t>:</a:t>
            </a:r>
          </a:p>
          <a:p>
            <a:r>
              <a:rPr lang="cs-CZ" b="1" dirty="0" err="1"/>
              <a:t>Mathematically</a:t>
            </a:r>
            <a:r>
              <a:rPr lang="cs-CZ" dirty="0"/>
              <a:t> </a:t>
            </a:r>
            <a:r>
              <a:rPr lang="cs-CZ" b="1" dirty="0" err="1"/>
              <a:t>describing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relationship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curvature</a:t>
            </a:r>
            <a:r>
              <a:rPr lang="cs-CZ" dirty="0"/>
              <a:t> and </a:t>
            </a:r>
            <a:r>
              <a:rPr lang="cs-CZ" b="1" dirty="0" err="1"/>
              <a:t>resonant</a:t>
            </a:r>
            <a:r>
              <a:rPr lang="cs-CZ" b="1" dirty="0"/>
              <a:t> </a:t>
            </a:r>
            <a:r>
              <a:rPr lang="cs-CZ" b="1" dirty="0" err="1"/>
              <a:t>frequency</a:t>
            </a:r>
            <a:endParaRPr lang="cs-CZ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DD587-FCBE-228A-0AA6-D08417B5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264F-AE83-33EB-A5F5-5626F541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41744-8E3C-D751-509D-2DF5FA25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F0E693-44A2-57CF-A37C-E4E3022E0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5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9413-FD97-7F3B-D437-033356E0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  <a:r>
              <a:rPr lang="cs-CZ" dirty="0"/>
              <a:t> </a:t>
            </a: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321D-5297-A368-3DF6-931FAAE7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When a </a:t>
            </a:r>
            <a:r>
              <a:rPr lang="en-US" sz="2800" b="1" dirty="0"/>
              <a:t>large, thin and flexible </a:t>
            </a:r>
            <a:r>
              <a:rPr lang="en-US" sz="2800" dirty="0"/>
              <a:t>plate (e.g. plastic, metal or </a:t>
            </a:r>
            <a:r>
              <a:rPr lang="en-US" sz="2800" b="1" dirty="0"/>
              <a:t>plexiglass</a:t>
            </a:r>
            <a:r>
              <a:rPr lang="en-US" sz="2800" dirty="0"/>
              <a:t>) is </a:t>
            </a:r>
            <a:r>
              <a:rPr lang="en-US" sz="2800" b="1" dirty="0"/>
              <a:t>bent</a:t>
            </a:r>
            <a:r>
              <a:rPr lang="en-US" sz="2800" dirty="0"/>
              <a:t>, it may produce a loud and unusual </a:t>
            </a:r>
            <a:r>
              <a:rPr lang="en-US" sz="2800" b="1" dirty="0"/>
              <a:t>howling sound</a:t>
            </a:r>
            <a:r>
              <a:rPr lang="en-US" sz="2800" dirty="0"/>
              <a:t>. </a:t>
            </a:r>
            <a:r>
              <a:rPr lang="en-US" sz="2800" b="1" dirty="0"/>
              <a:t>Explain</a:t>
            </a:r>
            <a:r>
              <a:rPr lang="en-US" sz="2800" dirty="0"/>
              <a:t> and investigate this phenomenon.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D2A2-FC16-641C-670A-561ADF76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FEFF9-BC95-753A-D0DE-F1B9494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6501A-2BD3-E5ED-1191-44A3754A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CA9AAC-75C1-3ED6-58F3-D50F006250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13F5-4E71-03D4-C350-DA7B8388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Observations</a:t>
            </a:r>
            <a:endParaRPr lang="en-US" dirty="0"/>
          </a:p>
        </p:txBody>
      </p:sp>
      <p:pic>
        <p:nvPicPr>
          <p:cNvPr id="8" name="20240319_095550">
            <a:hlinkClick r:id="" action="ppaction://media"/>
            <a:extLst>
              <a:ext uri="{FF2B5EF4-FFF2-40B4-BE49-F238E27FC236}">
                <a16:creationId xmlns:a16="http://schemas.microsoft.com/office/drawing/2014/main" id="{7D834170-6CEB-BCAD-571B-A792F53E2E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5946" y="1374705"/>
            <a:ext cx="2776537" cy="49360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E9F35-3A2F-3F6A-9965-4B7A7732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1F0E-4C80-EF07-D33D-06D632CF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BE3D-4D51-5F2A-6623-F8ADBC99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918B9C-F40D-B850-0673-C0EBE1DB1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10" name="Picture 9" descr="A rainbow colored object in the sky&#10;&#10;Description automatically generated">
            <a:extLst>
              <a:ext uri="{FF2B5EF4-FFF2-40B4-BE49-F238E27FC236}">
                <a16:creationId xmlns:a16="http://schemas.microsoft.com/office/drawing/2014/main" id="{D1CA285E-5711-C591-FFD3-E5970F10C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86" y="3693095"/>
            <a:ext cx="3916968" cy="2329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9CADEE-1898-0DEC-BE77-4D46E9DAC0FC}"/>
              </a:ext>
            </a:extLst>
          </p:cNvPr>
          <p:cNvSpPr txBox="1"/>
          <p:nvPr/>
        </p:nvSpPr>
        <p:spPr>
          <a:xfrm>
            <a:off x="1209854" y="1500414"/>
            <a:ext cx="71932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flexural</a:t>
            </a:r>
            <a:r>
              <a:rPr lang="cs-CZ" dirty="0"/>
              <a:t> (</a:t>
            </a:r>
            <a:r>
              <a:rPr lang="cs-CZ" dirty="0" err="1"/>
              <a:t>bending</a:t>
            </a:r>
            <a:r>
              <a:rPr lang="cs-CZ" dirty="0"/>
              <a:t>) </a:t>
            </a:r>
            <a:r>
              <a:rPr lang="cs-CZ" dirty="0" err="1"/>
              <a:t>motion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plate </a:t>
            </a:r>
            <a:r>
              <a:rPr lang="cs-CZ" b="1" dirty="0" err="1"/>
              <a:t>does</a:t>
            </a:r>
            <a:r>
              <a:rPr lang="cs-CZ" b="1" dirty="0"/>
              <a:t> not </a:t>
            </a:r>
            <a:r>
              <a:rPr lang="cs-CZ" dirty="0" err="1"/>
              <a:t>follow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harmonic</a:t>
            </a:r>
            <a:r>
              <a:rPr lang="cs-CZ" dirty="0"/>
              <a:t> </a:t>
            </a:r>
            <a:r>
              <a:rPr lang="cs-CZ" dirty="0" err="1"/>
              <a:t>motion</a:t>
            </a:r>
            <a:r>
              <a:rPr lang="cs-CZ" dirty="0"/>
              <a:t> </a:t>
            </a:r>
            <a:r>
              <a:rPr lang="en-US" dirty="0"/>
              <a:t>(the </a:t>
            </a:r>
            <a:r>
              <a:rPr lang="en-US" b="1" dirty="0"/>
              <a:t>free end </a:t>
            </a:r>
            <a:r>
              <a:rPr lang="en-US" dirty="0"/>
              <a:t>is </a:t>
            </a:r>
            <a:r>
              <a:rPr lang="en-US" b="1" dirty="0"/>
              <a:t>neither a node or an anti</a:t>
            </a:r>
            <a:r>
              <a:rPr lang="cs-CZ" b="1" dirty="0"/>
              <a:t>-</a:t>
            </a:r>
            <a:r>
              <a:rPr lang="en-US" b="1" dirty="0"/>
              <a:t>node</a:t>
            </a:r>
            <a:r>
              <a:rPr lang="cs-CZ" dirty="0"/>
              <a:t> [1]</a:t>
            </a:r>
            <a:r>
              <a:rPr lang="en-US" dirty="0"/>
              <a:t>)</a:t>
            </a:r>
            <a:endParaRPr lang="cs-CZ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Euler–Bernoulli beam theory</a:t>
            </a:r>
            <a:endParaRPr lang="cs-CZ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b="1" i="1" dirty="0" err="1"/>
              <a:t>Cantilever</a:t>
            </a:r>
            <a:r>
              <a:rPr lang="cs-CZ" b="1" i="1" dirty="0"/>
              <a:t> </a:t>
            </a:r>
            <a:r>
              <a:rPr lang="cs-CZ" b="1" i="1" dirty="0" err="1"/>
              <a:t>beam</a:t>
            </a:r>
            <a:r>
              <a:rPr lang="cs-CZ" b="1" i="1" dirty="0"/>
              <a:t> </a:t>
            </a:r>
            <a:r>
              <a:rPr lang="cs-CZ" i="1" dirty="0"/>
              <a:t>(</a:t>
            </a:r>
            <a:r>
              <a:rPr lang="cs-CZ" i="1" dirty="0" err="1"/>
              <a:t>fixed</a:t>
            </a:r>
            <a:r>
              <a:rPr lang="cs-CZ" i="1" dirty="0"/>
              <a:t>-free)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pitch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sound</a:t>
            </a:r>
            <a:r>
              <a:rPr lang="cs-CZ" dirty="0"/>
              <a:t> </a:t>
            </a:r>
            <a:r>
              <a:rPr lang="cs-CZ" b="1" dirty="0" err="1"/>
              <a:t>changes</a:t>
            </a:r>
            <a:r>
              <a:rPr lang="cs-CZ" b="1" dirty="0"/>
              <a:t> in </a:t>
            </a:r>
            <a:r>
              <a:rPr lang="cs-CZ" b="1" dirty="0" err="1"/>
              <a:t>time</a:t>
            </a:r>
            <a:endParaRPr lang="cs-CZ" b="1" dirty="0"/>
          </a:p>
          <a:p>
            <a:pPr marL="342900" indent="-342900">
              <a:buFont typeface="+mj-lt"/>
              <a:buAutoNum type="arabicPeriod"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occurs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bending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b="1" dirty="0" err="1"/>
              <a:t>direction</a:t>
            </a:r>
            <a:r>
              <a:rPr lang="cs-CZ" b="1" dirty="0"/>
              <a:t> </a:t>
            </a:r>
            <a:r>
              <a:rPr lang="cs-CZ" dirty="0" err="1"/>
              <a:t>occurs</a:t>
            </a:r>
            <a:r>
              <a:rPr lang="cs-CZ" dirty="0"/>
              <a:t> and </a:t>
            </a:r>
            <a:r>
              <a:rPr lang="cs-CZ" dirty="0" err="1"/>
              <a:t>the</a:t>
            </a:r>
            <a:r>
              <a:rPr lang="cs-CZ" dirty="0"/>
              <a:t> plate </a:t>
            </a:r>
            <a:r>
              <a:rPr lang="cs-CZ" b="1" dirty="0"/>
              <a:t>„</a:t>
            </a:r>
            <a:r>
              <a:rPr lang="cs-CZ" b="1" dirty="0" err="1"/>
              <a:t>snaps</a:t>
            </a:r>
            <a:r>
              <a:rPr lang="cs-CZ" b="1" dirty="0"/>
              <a:t>“ </a:t>
            </a:r>
            <a:r>
              <a:rPr lang="cs-CZ" dirty="0"/>
              <a:t>[2] (</a:t>
            </a:r>
            <a:r>
              <a:rPr lang="cs-CZ" dirty="0" err="1"/>
              <a:t>bistable-system</a:t>
            </a:r>
            <a:r>
              <a:rPr lang="cs-CZ" dirty="0"/>
              <a:t>, </a:t>
            </a:r>
            <a:r>
              <a:rPr lang="cs-CZ" sz="1400" i="1" dirty="0" err="1"/>
              <a:t>bimetallic</a:t>
            </a:r>
            <a:r>
              <a:rPr lang="cs-CZ" sz="1400" i="1" dirty="0"/>
              <a:t> </a:t>
            </a:r>
            <a:r>
              <a:rPr lang="cs-CZ" sz="1400" i="1" dirty="0" err="1"/>
              <a:t>snap</a:t>
            </a:r>
            <a:r>
              <a:rPr lang="cs-CZ" sz="1400" i="1" dirty="0"/>
              <a:t> </a:t>
            </a:r>
            <a:r>
              <a:rPr lang="cs-CZ" sz="1400" i="1" dirty="0" err="1"/>
              <a:t>thermostat</a:t>
            </a:r>
            <a:r>
              <a:rPr lang="cs-CZ" dirty="0"/>
              <a:t>)</a:t>
            </a:r>
            <a:endParaRPr lang="cs-CZ" b="1" dirty="0"/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E34F2-BBB5-1095-71A2-80A467A47C5D}"/>
              </a:ext>
            </a:extLst>
          </p:cNvPr>
          <p:cNvSpPr txBox="1"/>
          <p:nvPr/>
        </p:nvSpPr>
        <p:spPr>
          <a:xfrm>
            <a:off x="4390503" y="5949134"/>
            <a:ext cx="6094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>
                <a:hlinkClick r:id="rId8"/>
              </a:rPr>
              <a:t>[1] </a:t>
            </a:r>
            <a:r>
              <a:rPr lang="en-US" sz="1000" dirty="0">
                <a:hlinkClick r:id="rId8"/>
              </a:rPr>
              <a:t>https://en.wikipedia.org/wiki/Euler%E2%80%93Bernoulli_beam_theory</a:t>
            </a:r>
            <a:br>
              <a:rPr lang="cs-CZ" sz="1000" dirty="0"/>
            </a:br>
            <a:r>
              <a:rPr lang="cs-CZ" sz="1000" dirty="0">
                <a:hlinkClick r:id="rId9"/>
              </a:rPr>
              <a:t>[2] https://www.youtube.com/watch?v=x5Auq36vTGQ</a:t>
            </a:r>
            <a:endParaRPr lang="cs-CZ" sz="1000" dirty="0"/>
          </a:p>
          <a:p>
            <a:endParaRPr lang="cs-CZ" sz="1000" dirty="0"/>
          </a:p>
          <a:p>
            <a:endParaRPr lang="en-US" sz="1100" dirty="0"/>
          </a:p>
        </p:txBody>
      </p:sp>
      <p:pic>
        <p:nvPicPr>
          <p:cNvPr id="15" name="žbluňk1">
            <a:hlinkClick r:id="" action="ppaction://media"/>
            <a:extLst>
              <a:ext uri="{FF2B5EF4-FFF2-40B4-BE49-F238E27FC236}">
                <a16:creationId xmlns:a16="http://schemas.microsoft.com/office/drawing/2014/main" id="{344A6A0C-7D11-426A-23D3-C4CC97C10B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14573" y="4930138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45C872-FE01-A941-BE81-F22EEB5704C8}"/>
              </a:ext>
            </a:extLst>
          </p:cNvPr>
          <p:cNvSpPr txBox="1"/>
          <p:nvPr/>
        </p:nvSpPr>
        <p:spPr>
          <a:xfrm>
            <a:off x="872993" y="448036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sound</a:t>
            </a:r>
            <a:r>
              <a:rPr lang="cs-CZ" dirty="0"/>
              <a:t> </a:t>
            </a:r>
            <a:r>
              <a:rPr lang="cs-CZ" dirty="0" err="1"/>
              <a:t>example</a:t>
            </a:r>
            <a:r>
              <a:rPr lang="cs-CZ" dirty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9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732C-5F41-FAB5-6B46-8D213902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13328-5020-4415-5916-95FAEA236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34177" cy="4444338"/>
          </a:xfrm>
        </p:spPr>
        <p:txBody>
          <a:bodyPr/>
          <a:lstStyle/>
          <a:p>
            <a:r>
              <a:rPr lang="cs-CZ" dirty="0"/>
              <a:t>No </a:t>
            </a:r>
            <a:r>
              <a:rPr lang="cs-CZ" dirty="0" err="1"/>
              <a:t>howling</a:t>
            </a:r>
            <a:r>
              <a:rPr lang="cs-CZ" dirty="0"/>
              <a:t> on a </a:t>
            </a:r>
            <a:r>
              <a:rPr lang="cs-CZ" dirty="0" err="1"/>
              <a:t>narrow</a:t>
            </a:r>
            <a:r>
              <a:rPr lang="cs-CZ" dirty="0"/>
              <a:t> </a:t>
            </a:r>
            <a:r>
              <a:rPr lang="cs-CZ" dirty="0" err="1"/>
              <a:t>strip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D500B-1E10-E8CD-E745-2210E2F9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E2F79-17E3-15B9-70CA-9C01BFBC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FFAD1-04A6-A09E-D386-CAEC2EE4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8AA5E7-73F9-5B53-5B63-2D7F11061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10" name="VID_20240319_125321">
            <a:hlinkClick r:id="" action="ppaction://media"/>
            <a:extLst>
              <a:ext uri="{FF2B5EF4-FFF2-40B4-BE49-F238E27FC236}">
                <a16:creationId xmlns:a16="http://schemas.microsoft.com/office/drawing/2014/main" id="{6DE23775-CE3C-D121-EE9F-07762D03EA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85" end="633.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2593" y="1936048"/>
            <a:ext cx="2376513" cy="4228392"/>
          </a:xfrm>
          <a:prstGeom prst="rect">
            <a:avLst/>
          </a:prstGeom>
        </p:spPr>
      </p:pic>
      <p:pic>
        <p:nvPicPr>
          <p:cNvPr id="11" name="VID_20240319_125400">
            <a:hlinkClick r:id="" action="ppaction://media"/>
            <a:extLst>
              <a:ext uri="{FF2B5EF4-FFF2-40B4-BE49-F238E27FC236}">
                <a16:creationId xmlns:a16="http://schemas.microsoft.com/office/drawing/2014/main" id="{B438D2E9-7BC4-11D7-1905-EA59A1F0EA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2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68214" y="1936048"/>
            <a:ext cx="2376512" cy="4228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CE1BC-1E41-E58C-DE13-31D693ECE102}"/>
              </a:ext>
            </a:extLst>
          </p:cNvPr>
          <p:cNvSpPr txBox="1"/>
          <p:nvPr/>
        </p:nvSpPr>
        <p:spPr>
          <a:xfrm>
            <a:off x="6776963" y="1447051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Howling</a:t>
            </a:r>
            <a:r>
              <a:rPr lang="cs-CZ" dirty="0"/>
              <a:t> on a </a:t>
            </a:r>
            <a:r>
              <a:rPr lang="cs-CZ" dirty="0" err="1"/>
              <a:t>wider</a:t>
            </a:r>
            <a:r>
              <a:rPr lang="cs-CZ" dirty="0"/>
              <a:t> </a:t>
            </a:r>
            <a:r>
              <a:rPr lang="cs-CZ" dirty="0" err="1"/>
              <a:t>strip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passing</a:t>
            </a:r>
            <a:r>
              <a:rPr lang="cs-CZ" dirty="0"/>
              <a:t> </a:t>
            </a:r>
            <a:r>
              <a:rPr lang="cs-CZ" dirty="0" err="1"/>
              <a:t>through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point </a:t>
            </a:r>
            <a:r>
              <a:rPr lang="cs-CZ" dirty="0" err="1"/>
              <a:t>of</a:t>
            </a:r>
            <a:r>
              <a:rPr lang="cs-CZ" dirty="0"/>
              <a:t> 0 </a:t>
            </a:r>
            <a:r>
              <a:rPr lang="cs-CZ" dirty="0" err="1"/>
              <a:t>curvature</a:t>
            </a:r>
            <a:r>
              <a:rPr lang="cs-CZ" dirty="0"/>
              <a:t>:</a:t>
            </a:r>
          </a:p>
          <a:p>
            <a:endParaRPr lang="cs-CZ" dirty="0"/>
          </a:p>
          <a:p>
            <a:r>
              <a:rPr lang="cs-CZ" b="1" dirty="0"/>
              <a:t>A </a:t>
            </a:r>
            <a:r>
              <a:rPr lang="cs-CZ" b="1" dirty="0" err="1"/>
              <a:t>sharp</a:t>
            </a:r>
            <a:r>
              <a:rPr lang="cs-CZ" b="1" dirty="0"/>
              <a:t> „</a:t>
            </a:r>
            <a:r>
              <a:rPr lang="cs-CZ" b="1" dirty="0" err="1"/>
              <a:t>snap</a:t>
            </a:r>
            <a:r>
              <a:rPr lang="cs-CZ" b="1" dirty="0"/>
              <a:t>“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4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9893-A2E0-BCA8-AE4B-5FED8EED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Euler–Bernoulli beam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3E03-770F-CACD-0221-C89DD5A15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governing</a:t>
            </a:r>
            <a:r>
              <a:rPr lang="cs-CZ" dirty="0"/>
              <a:t> Euler-</a:t>
            </a:r>
            <a:r>
              <a:rPr lang="cs-CZ" dirty="0" err="1"/>
              <a:t>Lagrange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describe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relation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/>
              <a:t>1D </a:t>
            </a:r>
            <a:r>
              <a:rPr lang="cs-CZ" b="1" dirty="0" err="1"/>
              <a:t>beam</a:t>
            </a:r>
            <a:r>
              <a:rPr lang="cs-CZ" b="1" dirty="0"/>
              <a:t> </a:t>
            </a:r>
            <a:r>
              <a:rPr lang="cs-CZ" b="1" dirty="0" err="1"/>
              <a:t>deflection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applied</a:t>
            </a:r>
            <a:r>
              <a:rPr lang="cs-CZ" b="1" dirty="0"/>
              <a:t> </a:t>
            </a:r>
            <a:r>
              <a:rPr lang="cs-CZ" b="1" dirty="0" err="1"/>
              <a:t>load</a:t>
            </a:r>
            <a:r>
              <a:rPr lang="cs-CZ" dirty="0"/>
              <a:t>: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r>
              <a:rPr lang="cs-CZ" b="1" dirty="0" err="1"/>
              <a:t>Flexular</a:t>
            </a:r>
            <a:r>
              <a:rPr lang="cs-CZ" b="1" dirty="0"/>
              <a:t> </a:t>
            </a:r>
            <a:r>
              <a:rPr lang="en-US" b="1" dirty="0"/>
              <a:t>rigidity</a:t>
            </a:r>
            <a:r>
              <a:rPr lang="cs-CZ" b="1" dirty="0"/>
              <a:t> </a:t>
            </a:r>
            <a:r>
              <a:rPr lang="cs-CZ" dirty="0"/>
              <a:t>[3][4] (</a:t>
            </a:r>
            <a:r>
              <a:rPr lang="cs-CZ" dirty="0" err="1"/>
              <a:t>material</a:t>
            </a:r>
            <a:r>
              <a:rPr lang="cs-CZ" dirty="0"/>
              <a:t> </a:t>
            </a:r>
            <a:r>
              <a:rPr lang="cs-CZ" dirty="0" err="1"/>
              <a:t>constant</a:t>
            </a:r>
            <a:r>
              <a:rPr lang="cs-CZ" dirty="0"/>
              <a:t>):</a:t>
            </a:r>
          </a:p>
          <a:p>
            <a:endParaRPr lang="cs-CZ" dirty="0"/>
          </a:p>
          <a:p>
            <a:endParaRPr lang="cs-CZ" dirty="0"/>
          </a:p>
          <a:p>
            <a:endParaRPr lang="cs-CZ" b="1" dirty="0"/>
          </a:p>
          <a:p>
            <a:endParaRPr lang="cs-CZ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02DB3-7400-500E-8DAD-A577278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5921B-2D4C-D826-3829-01FEE12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5776D-62CE-7EF7-C1EE-08240A72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F6D1A3-2BBC-9566-D638-94207AD1E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Theory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AD708-7742-8C4A-E268-873F16F0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45" y="2213195"/>
            <a:ext cx="3550126" cy="1138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5C59CD-9233-2F55-F94B-3CCEF4F28DA3}"/>
              </a:ext>
            </a:extLst>
          </p:cNvPr>
          <p:cNvSpPr txBox="1"/>
          <p:nvPr/>
        </p:nvSpPr>
        <p:spPr>
          <a:xfrm>
            <a:off x="6126480" y="1948335"/>
            <a:ext cx="419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Solutions</a:t>
            </a:r>
            <a:r>
              <a:rPr lang="cs-CZ" dirty="0"/>
              <a:t> are </a:t>
            </a:r>
            <a:r>
              <a:rPr lang="cs-CZ" dirty="0" err="1"/>
              <a:t>often</a:t>
            </a:r>
            <a:r>
              <a:rPr lang="cs-CZ" dirty="0"/>
              <a:t> </a:t>
            </a:r>
            <a:r>
              <a:rPr lang="cs-CZ" b="1" dirty="0"/>
              <a:t>non-</a:t>
            </a:r>
            <a:r>
              <a:rPr lang="cs-CZ" b="1" dirty="0" err="1"/>
              <a:t>trivial</a:t>
            </a:r>
            <a:r>
              <a:rPr lang="cs-CZ" b="1" dirty="0"/>
              <a:t> </a:t>
            </a:r>
            <a:r>
              <a:rPr lang="cs-CZ" dirty="0"/>
              <a:t>and</a:t>
            </a:r>
          </a:p>
          <a:p>
            <a:r>
              <a:rPr lang="cs-CZ" dirty="0" err="1"/>
              <a:t>highly</a:t>
            </a:r>
            <a:r>
              <a:rPr lang="cs-CZ" dirty="0"/>
              <a:t> </a:t>
            </a:r>
            <a:r>
              <a:rPr lang="en-US" dirty="0"/>
              <a:t>dependent</a:t>
            </a:r>
            <a:r>
              <a:rPr lang="cs-CZ" dirty="0"/>
              <a:t> on  </a:t>
            </a:r>
            <a:r>
              <a:rPr lang="cs-CZ" b="1" dirty="0" err="1"/>
              <a:t>boundary</a:t>
            </a:r>
            <a:r>
              <a:rPr lang="cs-CZ" b="1" dirty="0"/>
              <a:t> </a:t>
            </a:r>
            <a:r>
              <a:rPr lang="cs-CZ" b="1" dirty="0" err="1"/>
              <a:t>conditions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78AC5-BF2E-1E15-D013-0CB1C0B9C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584" y="2880579"/>
            <a:ext cx="2467319" cy="1924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F0C55A-79DC-3639-2D51-DD7448C28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302" y="4023717"/>
            <a:ext cx="3685823" cy="1081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D20FC0-6BF8-8DEC-EBCC-4C05AB5D0971}"/>
              </a:ext>
            </a:extLst>
          </p:cNvPr>
          <p:cNvSpPr txBox="1"/>
          <p:nvPr/>
        </p:nvSpPr>
        <p:spPr>
          <a:xfrm>
            <a:off x="9314139" y="5868103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b="1" dirty="0">
                <a:hlinkClick r:id="rId6"/>
              </a:rPr>
              <a:t>[3] https://en.wikipedia.org/wiki/Bending_stiffness</a:t>
            </a:r>
            <a:endParaRPr lang="cs-CZ" sz="1000" b="1" dirty="0"/>
          </a:p>
          <a:p>
            <a:r>
              <a:rPr lang="cs-CZ" sz="1000" b="1" dirty="0">
                <a:hlinkClick r:id="rId7"/>
              </a:rPr>
              <a:t>[4] https://en.wikipedia.org/wiki/Flexural_rigidity</a:t>
            </a:r>
            <a:endParaRPr lang="cs-CZ" sz="1000" b="1" dirty="0"/>
          </a:p>
        </p:txBody>
      </p:sp>
    </p:spTree>
    <p:extLst>
      <p:ext uri="{BB962C8B-B14F-4D97-AF65-F5344CB8AC3E}">
        <p14:creationId xmlns:p14="http://schemas.microsoft.com/office/powerpoint/2010/main" val="350201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4E9F-71E0-2427-1074-5368AB7A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</a:t>
            </a:r>
            <a:r>
              <a:rPr lang="cs-CZ" dirty="0"/>
              <a:t>c</a:t>
            </a:r>
            <a:r>
              <a:rPr lang="en-US" dirty="0" err="1"/>
              <a:t>ur</a:t>
            </a:r>
            <a:r>
              <a:rPr lang="cs-CZ" dirty="0"/>
              <a:t>r</a:t>
            </a:r>
            <a:r>
              <a:rPr lang="en-US" dirty="0" err="1"/>
              <a:t>ing</a:t>
            </a:r>
            <a:r>
              <a:rPr lang="en-US" dirty="0"/>
              <a:t>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C62AB-EDF3-1AAF-7C83-1EE0DDDAED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In-plane (P-wave, compressive)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292608" lvl="1" indent="0">
                  <a:buNone/>
                </a:pPr>
                <a:endParaRPr lang="en-US" dirty="0"/>
              </a:p>
              <a:p>
                <a:pPr marL="292608" lvl="1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Out-of-plane (S-wave, </a:t>
                </a:r>
                <a:r>
                  <a:rPr lang="cs-CZ" b="1" dirty="0" err="1"/>
                  <a:t>flexural</a:t>
                </a:r>
                <a:r>
                  <a:rPr lang="en-US" dirty="0"/>
                  <a:t>) – </a:t>
                </a:r>
                <a:r>
                  <a:rPr lang="en-US" b="1" dirty="0"/>
                  <a:t>dispersive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Together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mechanically coupled[5] Rayleigh waves?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C62AB-EDF3-1AAF-7C83-1EE0DDDAE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C52-1453-FD46-6300-84F5E5BB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7F957-BDD5-143D-7AF5-55F3FF5D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901F-7AA9-1976-8748-7DF951C0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C3ED48-7146-1BEF-0065-4A73A9293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Theory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0A0477-207A-15E0-8F67-507EEE13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01" y="3594998"/>
            <a:ext cx="3193300" cy="811857"/>
          </a:xfrm>
          <a:prstGeom prst="rect">
            <a:avLst/>
          </a:prstGeom>
        </p:spPr>
      </p:pic>
      <p:pic>
        <p:nvPicPr>
          <p:cNvPr id="15" name="Picture 14" descr="A diagram of a sound wave&#10;&#10;Description automatically generated">
            <a:extLst>
              <a:ext uri="{FF2B5EF4-FFF2-40B4-BE49-F238E27FC236}">
                <a16:creationId xmlns:a16="http://schemas.microsoft.com/office/drawing/2014/main" id="{A9CD5E6C-3EC7-A8BA-F92B-B5BE38135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14" y="4267594"/>
            <a:ext cx="3590664" cy="1896845"/>
          </a:xfrm>
          <a:prstGeom prst="rect">
            <a:avLst/>
          </a:prstGeom>
        </p:spPr>
      </p:pic>
      <p:pic>
        <p:nvPicPr>
          <p:cNvPr id="17" name="Picture 16" descr="A grid of lines on a white background&#10;&#10;Description automatically generated">
            <a:extLst>
              <a:ext uri="{FF2B5EF4-FFF2-40B4-BE49-F238E27FC236}">
                <a16:creationId xmlns:a16="http://schemas.microsoft.com/office/drawing/2014/main" id="{A78A0936-2CC2-7ADB-AA1F-598F5B3CE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43" y="1807427"/>
            <a:ext cx="2337339" cy="1770247"/>
          </a:xfrm>
          <a:prstGeom prst="rect">
            <a:avLst/>
          </a:prstGeom>
        </p:spPr>
      </p:pic>
      <p:pic>
        <p:nvPicPr>
          <p:cNvPr id="19" name="Picture 18" descr="A grid of wire on a white background&#10;&#10;Description automatically generated">
            <a:extLst>
              <a:ext uri="{FF2B5EF4-FFF2-40B4-BE49-F238E27FC236}">
                <a16:creationId xmlns:a16="http://schemas.microsoft.com/office/drawing/2014/main" id="{84ADC428-5907-93B0-8464-D16258616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50" y="1746280"/>
            <a:ext cx="2573140" cy="19488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C2D9E9-6FC0-0225-BA9E-B021BFE2196A}"/>
              </a:ext>
            </a:extLst>
          </p:cNvPr>
          <p:cNvSpPr txBox="1"/>
          <p:nvPr/>
        </p:nvSpPr>
        <p:spPr>
          <a:xfrm>
            <a:off x="0" y="6059675"/>
            <a:ext cx="25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7"/>
              </a:rPr>
              <a:t>[5] </a:t>
            </a:r>
            <a:r>
              <a:rPr lang="en-US" sz="1000" dirty="0">
                <a:hlinkClick r:id="rId7"/>
              </a:rPr>
              <a:t>https://doi.org/10.1073/pnas.2117241119</a:t>
            </a:r>
            <a:endParaRPr lang="cs-CZ" sz="1000" dirty="0"/>
          </a:p>
          <a:p>
            <a:endParaRPr 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BD3F767-9A75-2739-2190-A93C829B2FF5}"/>
                  </a:ext>
                </a:extLst>
              </p:cNvPr>
              <p:cNvSpPr txBox="1"/>
              <p:nvPr/>
            </p:nvSpPr>
            <p:spPr>
              <a:xfrm>
                <a:off x="2716677" y="1902332"/>
                <a:ext cx="88145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ABD3F767-9A75-2739-2190-A93C829B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77" y="1902332"/>
                <a:ext cx="881459" cy="818366"/>
              </a:xfrm>
              <a:prstGeom prst="rect">
                <a:avLst/>
              </a:prstGeom>
              <a:blipFill>
                <a:blip r:embed="rId8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0A0-3ED2-1E92-9534-D0482E27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for pitch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6ECE-3A72-7518-215C-D82537857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change of </a:t>
            </a:r>
            <a:r>
              <a:rPr lang="en-US" b="1" dirty="0"/>
              <a:t>bending stiffness </a:t>
            </a:r>
            <a:r>
              <a:rPr lang="en-US" dirty="0"/>
              <a:t>due to uneven stresses on the plate while bent: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dispersive nature</a:t>
            </a:r>
            <a:r>
              <a:rPr lang="en-US" dirty="0"/>
              <a:t> [5][7]</a:t>
            </a:r>
            <a:r>
              <a:rPr lang="en-US" b="1" dirty="0"/>
              <a:t> </a:t>
            </a:r>
            <a:r>
              <a:rPr lang="en-US" dirty="0"/>
              <a:t>of the </a:t>
            </a:r>
            <a:r>
              <a:rPr lang="en-US" dirty="0" err="1"/>
              <a:t>wavespeed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5238D-2FD0-093C-F011-072B6A1F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BF5F-8514-6BC8-81B1-9F098577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D6C55-4BF0-3B7D-04C3-B96BC7A1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E7C66-260C-4D0D-DB8C-C41D69DC3D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Theory</a:t>
            </a:r>
            <a:endParaRPr lang="en-US" dirty="0"/>
          </a:p>
        </p:txBody>
      </p:sp>
      <p:pic>
        <p:nvPicPr>
          <p:cNvPr id="9" name="Picture 8" descr="A diagram of a magnet&#10;&#10;Description automatically generated">
            <a:extLst>
              <a:ext uri="{FF2B5EF4-FFF2-40B4-BE49-F238E27FC236}">
                <a16:creationId xmlns:a16="http://schemas.microsoft.com/office/drawing/2014/main" id="{18D01B19-2A61-74FA-5AD9-07F09BFD1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73" y="1816383"/>
            <a:ext cx="4315147" cy="2589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D58A7D-38CA-77F3-87F1-1750526D995A}"/>
                  </a:ext>
                </a:extLst>
              </p:cNvPr>
              <p:cNvSpPr txBox="1"/>
              <p:nvPr/>
            </p:nvSpPr>
            <p:spPr>
              <a:xfrm>
                <a:off x="3175084" y="2142162"/>
                <a:ext cx="83304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𝑌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D58A7D-38CA-77F3-87F1-1750526D9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84" y="2142162"/>
                <a:ext cx="833049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47284AA-A17D-B7A2-E218-062CBA81DE0D}"/>
              </a:ext>
            </a:extLst>
          </p:cNvPr>
          <p:cNvSpPr txBox="1"/>
          <p:nvPr/>
        </p:nvSpPr>
        <p:spPr>
          <a:xfrm>
            <a:off x="5914319" y="5810497"/>
            <a:ext cx="6277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5"/>
              </a:rPr>
              <a:t>[5] </a:t>
            </a:r>
            <a:r>
              <a:rPr lang="en-US" sz="1000" dirty="0">
                <a:hlinkClick r:id="rId5"/>
              </a:rPr>
              <a:t>https://doi.org/10.1073/pnas.2117241119</a:t>
            </a:r>
            <a:endParaRPr lang="cs-CZ" sz="1000" dirty="0">
              <a:hlinkClick r:id="rId6"/>
            </a:endParaRPr>
          </a:p>
          <a:p>
            <a:r>
              <a:rPr lang="cs-CZ" sz="1000" dirty="0">
                <a:hlinkClick r:id="rId6"/>
              </a:rPr>
              <a:t>[6] </a:t>
            </a:r>
            <a:r>
              <a:rPr lang="en-US" sz="1000" dirty="0">
                <a:hlinkClick r:id="rId6"/>
              </a:rPr>
              <a:t>http://ilyam.org/georgia2001/02_Singing_saw_Nona_Karalashvili_Maxim_Matosov_9-14_Georgia_IYPT_2001.pdf</a:t>
            </a:r>
            <a:endParaRPr lang="cs-CZ" sz="1000" dirty="0"/>
          </a:p>
          <a:p>
            <a:r>
              <a:rPr lang="cs-CZ" sz="1000" dirty="0">
                <a:hlinkClick r:id="rId7"/>
              </a:rPr>
              <a:t>[7] </a:t>
            </a:r>
            <a:r>
              <a:rPr lang="en-US" sz="1000" dirty="0">
                <a:hlinkClick r:id="rId7"/>
              </a:rPr>
              <a:t>https://www.acs.psu.edu/drussell/Demos/Dispersion/Flexural.html</a:t>
            </a:r>
            <a:endParaRPr lang="cs-CZ" sz="1000" dirty="0"/>
          </a:p>
          <a:p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A8A6B3-2BF4-F8F7-B33A-D022AAA3588A}"/>
                  </a:ext>
                </a:extLst>
              </p:cNvPr>
              <p:cNvSpPr txBox="1"/>
              <p:nvPr/>
            </p:nvSpPr>
            <p:spPr>
              <a:xfrm>
                <a:off x="1819964" y="3841195"/>
                <a:ext cx="177830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cs-C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cs-CZ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A8A6B3-2BF4-F8F7-B33A-D022AAA35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64" y="3841195"/>
                <a:ext cx="1778307" cy="818366"/>
              </a:xfrm>
              <a:prstGeom prst="rect">
                <a:avLst/>
              </a:prstGeom>
              <a:blipFill>
                <a:blip r:embed="rId8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03382-7D66-521D-2C4F-CC5CC4F89156}"/>
                  </a:ext>
                </a:extLst>
              </p:cNvPr>
              <p:cNvSpPr txBox="1"/>
              <p:nvPr/>
            </p:nvSpPr>
            <p:spPr>
              <a:xfrm>
                <a:off x="4038241" y="4003630"/>
                <a:ext cx="2694071" cy="80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cs-CZ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03382-7D66-521D-2C4F-CC5CC4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241" y="4003630"/>
                <a:ext cx="2694071" cy="8036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5B9382-1B01-4411-0224-486F971B6098}"/>
                  </a:ext>
                </a:extLst>
              </p:cNvPr>
              <p:cNvSpPr txBox="1"/>
              <p:nvPr/>
            </p:nvSpPr>
            <p:spPr>
              <a:xfrm>
                <a:off x="2133383" y="5616821"/>
                <a:ext cx="104413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5B9382-1B01-4411-0224-486F971B6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83" y="5616821"/>
                <a:ext cx="1044132" cy="335413"/>
              </a:xfrm>
              <a:prstGeom prst="rect">
                <a:avLst/>
              </a:prstGeom>
              <a:blipFill>
                <a:blip r:embed="rId10"/>
                <a:stretch>
                  <a:fillRect l="-2924" r="-7602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133974-FB27-0221-BF99-0F52D6410D48}"/>
                  </a:ext>
                </a:extLst>
              </p:cNvPr>
              <p:cNvSpPr txBox="1"/>
              <p:nvPr/>
            </p:nvSpPr>
            <p:spPr>
              <a:xfrm>
                <a:off x="1899986" y="4799539"/>
                <a:ext cx="1510926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133974-FB27-0221-BF99-0F52D641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86" y="4799539"/>
                <a:ext cx="1510926" cy="6770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75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FF09-2147-1875-3080-11E352B0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22CF6-906D-FC06-C2D4-6C8A6F992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E4897-201A-A721-3C10-2C028F2E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B1BAE-4701-1D93-147D-B52E1341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C7C9-8E48-9A26-8797-B12312CFEE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F188EC-8E28-D91D-C8C2-EF1EAFCAC040}"/>
                  </a:ext>
                </a:extLst>
              </p:cNvPr>
              <p:cNvSpPr txBox="1"/>
              <p:nvPr/>
            </p:nvSpPr>
            <p:spPr>
              <a:xfrm>
                <a:off x="520797" y="2070569"/>
                <a:ext cx="6097508" cy="3207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cs-C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cs-CZ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κ</m:t>
                              </m:r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cs-CZ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cs-CZ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cs-C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cs-C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rad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cs-C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cs-C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F188EC-8E28-D91D-C8C2-EF1EAFCA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" y="2070569"/>
                <a:ext cx="6097508" cy="3207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1EEC9-91E7-B12D-6DA6-BF12A22C4BBF}"/>
                  </a:ext>
                </a:extLst>
              </p:cNvPr>
              <p:cNvSpPr txBox="1"/>
              <p:nvPr/>
            </p:nvSpPr>
            <p:spPr>
              <a:xfrm>
                <a:off x="4904715" y="2416810"/>
                <a:ext cx="6097508" cy="896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cs-CZ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1EEC9-91E7-B12D-6DA6-BF12A22C4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715" y="2416810"/>
                <a:ext cx="6097508" cy="896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B834-1A8D-2716-FF11-EDF9ECC2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Measurement of the pitch change</a:t>
            </a:r>
          </a:p>
        </p:txBody>
      </p:sp>
      <p:pic>
        <p:nvPicPr>
          <p:cNvPr id="9" name="Content Placeholder 8" descr="A screen shot of a graph&#10;&#10;Description automatically generated">
            <a:extLst>
              <a:ext uri="{FF2B5EF4-FFF2-40B4-BE49-F238E27FC236}">
                <a16:creationId xmlns:a16="http://schemas.microsoft.com/office/drawing/2014/main" id="{6BC8EA85-BD13-03E3-5545-62BC69777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6186"/>
            <a:ext cx="5217518" cy="3913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2E0AF-55CF-45A3-AC89-9CB289CB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39EF-4D4B-1AEE-D688-886919A9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B2875-862A-A43F-8B55-C60F3528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CB872-86D0-BC59-7AD4-3A33374A1E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</a:t>
            </a:r>
            <a:endParaRPr lang="en-US" dirty="0"/>
          </a:p>
        </p:txBody>
      </p:sp>
      <p:pic>
        <p:nvPicPr>
          <p:cNvPr id="11" name="Picture 10" descr="A blue and yellow chart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EB6D983D-21C5-EFDF-B85F-0F72928FC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2" y="2116186"/>
            <a:ext cx="5217518" cy="3913139"/>
          </a:xfrm>
          <a:prstGeom prst="rect">
            <a:avLst/>
          </a:prstGeom>
        </p:spPr>
      </p:pic>
      <p:pic>
        <p:nvPicPr>
          <p:cNvPr id="14" name="žbluňk1">
            <a:hlinkClick r:id="" action="ppaction://media"/>
            <a:extLst>
              <a:ext uri="{FF2B5EF4-FFF2-40B4-BE49-F238E27FC236}">
                <a16:creationId xmlns:a16="http://schemas.microsoft.com/office/drawing/2014/main" id="{83A9C46F-8CA2-670A-7B85-425769CF4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77641" y="1506586"/>
            <a:ext cx="609600" cy="609600"/>
          </a:xfrm>
          <a:prstGeom prst="rect">
            <a:avLst/>
          </a:prstGeom>
        </p:spPr>
      </p:pic>
      <p:pic>
        <p:nvPicPr>
          <p:cNvPr id="15" name="žbluňk2">
            <a:hlinkClick r:id="" action="ppaction://media"/>
            <a:extLst>
              <a:ext uri="{FF2B5EF4-FFF2-40B4-BE49-F238E27FC236}">
                <a16:creationId xmlns:a16="http://schemas.microsoft.com/office/drawing/2014/main" id="{823C4C0E-B3A5-8C7A-C7FA-4D6A59B60A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97426" y="15065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1286</TotalTime>
  <Words>665</Words>
  <Application>Microsoft Office PowerPoint</Application>
  <PresentationFormat>Širokoúhlá obrazovka</PresentationFormat>
  <Paragraphs>132</Paragraphs>
  <Slides>12</Slides>
  <Notes>2</Notes>
  <HiddenSlides>1</HiddenSlides>
  <MMClips>8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Retrospect</vt:lpstr>
      <vt:lpstr>Giant Sounding Plate</vt:lpstr>
      <vt:lpstr>Task definition</vt:lpstr>
      <vt:lpstr>Observations</vt:lpstr>
      <vt:lpstr>Observations</vt:lpstr>
      <vt:lpstr>Euler–Bernoulli beam theory</vt:lpstr>
      <vt:lpstr>Occurring waves</vt:lpstr>
      <vt:lpstr>Causes for pitch change</vt:lpstr>
      <vt:lpstr>Prezentace aplikace PowerPoint</vt:lpstr>
      <vt:lpstr>Measurement of the pitch change</vt:lpstr>
      <vt:lpstr>Flexural wave velocity confirmation</vt:lpstr>
      <vt:lpstr>Resonant frequency while bending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48</cp:revision>
  <dcterms:created xsi:type="dcterms:W3CDTF">2023-12-08T18:22:24Z</dcterms:created>
  <dcterms:modified xsi:type="dcterms:W3CDTF">2024-03-25T07:44:32Z</dcterms:modified>
</cp:coreProperties>
</file>